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1" r:id="rId4"/>
    <p:sldId id="264" r:id="rId5"/>
    <p:sldId id="262" r:id="rId6"/>
    <p:sldId id="270" r:id="rId7"/>
    <p:sldId id="269" r:id="rId8"/>
    <p:sldId id="271" r:id="rId9"/>
    <p:sldId id="272" r:id="rId10"/>
    <p:sldId id="273" r:id="rId11"/>
    <p:sldId id="274" r:id="rId12"/>
    <p:sldId id="276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Ya_Fabio" initials="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9BE1"/>
    <a:srgbClr val="523F69"/>
    <a:srgbClr val="70578F"/>
    <a:srgbClr val="9F89B9"/>
    <a:srgbClr val="8D74AC"/>
    <a:srgbClr val="9D87B7"/>
    <a:srgbClr val="D5CBDF"/>
    <a:srgbClr val="9999FF"/>
    <a:srgbClr val="558ED5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>
      <p:cViewPr varScale="1">
        <p:scale>
          <a:sx n="83" d="100"/>
          <a:sy n="83" d="100"/>
        </p:scale>
        <p:origin x="1344" y="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AE84BF-AA01-45FA-B9C2-C10831C30C7F}" type="datetimeFigureOut">
              <a:rPr lang="pt-BR"/>
              <a:pPr>
                <a:defRPr/>
              </a:pPr>
              <a:t>17/02/2018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CFFE314-815A-444D-AABA-B3608A8A7E2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591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C16288-979A-4E0A-9924-85D2CD171AB2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61FF7-EE18-4255-9304-36A411113DBA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7A4CD-C09E-4FB1-8B7B-BC20AB15282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3A8F8-D6FE-40CE-AEFC-49CC83C284FE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1B141-F22F-4050-A344-AAE87852341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81AD9-92EF-4E6A-AC42-AA912BD60029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35002-9B40-4540-AA87-D493B864848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F57D1-C45B-43CD-B6AB-01AC64AD7CE1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0EB53-4066-44AF-A552-2F124F5139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C112F-9B37-41DC-8670-D5B2DA8BF1CC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3B59A-1297-4247-8B16-A5F840A6860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51090-9D1F-4E4F-995F-FFDB89CDB2A4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991C8-F850-4A06-9EE9-0A38FC07536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BDB16-D7B1-4469-A03D-D571E21C6F8A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4ED31-53F1-4395-B50F-A034AA0EFB5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7C0AB-1A60-49E7-A2A4-9B2B9AA75222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882CF-9493-47C9-953F-513B9CACD9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98100-3442-490C-8D73-CE68C4200566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8B7D8-9AE8-4924-90F7-8BE0053F89E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19CB-57E8-4547-A4B9-0FD4BC224CA7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A1141-42C6-4A50-8755-B3D7894D68B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D7F9B-7BC2-405B-8863-C2FBE85C9535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84EA7-3296-4810-AE1C-ED0456571E7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7F4317-4C23-4280-9B06-30CF7854B603}" type="datetimeFigureOut">
              <a:rPr lang="pt-BR"/>
              <a:pPr>
                <a:defRPr/>
              </a:pPr>
              <a:t>17/02/2018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F2F132-B36E-43C4-BC09-6827458AB7F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1031" name="Imagem 6" descr="http://nl.leya.com.br/email/leya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712200" y="6253163"/>
            <a:ext cx="43180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2" descr="C:\Users\LeyaEscolar\Desktop\Multimidia HD\FUNDAMENTAL 2_\CABEÇALHOS\tarja_cor_HIS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3" descr="C:\Users\LeyaEscolar\Desktop\Multimidia HD\FUNDAMENTAL 2_\CABEÇALHOS\HIST_branco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59563" y="115888"/>
            <a:ext cx="20923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www2.assis.unesp.br/darwinnobrasil/humanev2b.ht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tathianacassiano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7632700" cy="2808312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Pré-História </a:t>
            </a:r>
            <a:r>
              <a:rPr lang="pt-BR" sz="360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História</a:t>
            </a:r>
            <a:endParaRPr lang="pt-BR" sz="36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o 37"/>
          <p:cNvGrpSpPr/>
          <p:nvPr/>
        </p:nvGrpSpPr>
        <p:grpSpPr>
          <a:xfrm>
            <a:off x="225549" y="1629941"/>
            <a:ext cx="8378701" cy="4751387"/>
            <a:chOff x="225549" y="1341438"/>
            <a:chExt cx="8378701" cy="4751387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3132138" y="1628775"/>
              <a:ext cx="5472112" cy="576263"/>
            </a:xfrm>
            <a:prstGeom prst="roundRect">
              <a:avLst/>
            </a:prstGeom>
            <a:solidFill>
              <a:srgbClr val="D5CBDF"/>
            </a:solidFill>
            <a:ln>
              <a:solidFill>
                <a:srgbClr val="D5CB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Formação do planeta Terra.</a:t>
              </a:r>
            </a:p>
          </p:txBody>
        </p:sp>
        <p:sp>
          <p:nvSpPr>
            <p:cNvPr id="15" name="Retângulo de cantos arredondados 14"/>
            <p:cNvSpPr/>
            <p:nvPr/>
          </p:nvSpPr>
          <p:spPr>
            <a:xfrm>
              <a:off x="3132138" y="2349500"/>
              <a:ext cx="5472112" cy="576263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Surgimento dos primeiros organismos (micróbios e bactérias). </a:t>
              </a:r>
            </a:p>
          </p:txBody>
        </p:sp>
        <p:sp>
          <p:nvSpPr>
            <p:cNvPr id="16" name="Retângulo de cantos arredondados 15"/>
            <p:cNvSpPr/>
            <p:nvPr/>
          </p:nvSpPr>
          <p:spPr>
            <a:xfrm>
              <a:off x="3132138" y="3068638"/>
              <a:ext cx="5472112" cy="576262"/>
            </a:xfrm>
            <a:prstGeom prst="roundRect">
              <a:avLst/>
            </a:prstGeom>
            <a:solidFill>
              <a:srgbClr val="9F89B9"/>
            </a:solidFill>
            <a:ln>
              <a:solidFill>
                <a:srgbClr val="9F89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Surgimento de formas mais </a:t>
              </a:r>
              <a:b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</a:br>
              <a: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complexas de vida.</a:t>
              </a:r>
            </a:p>
          </p:txBody>
        </p:sp>
        <p:sp>
          <p:nvSpPr>
            <p:cNvPr id="17" name="Retângulo de cantos arredondados 16"/>
            <p:cNvSpPr/>
            <p:nvPr/>
          </p:nvSpPr>
          <p:spPr>
            <a:xfrm>
              <a:off x="3132138" y="3789363"/>
              <a:ext cx="5472112" cy="576262"/>
            </a:xfrm>
            <a:prstGeom prst="roundRect">
              <a:avLst/>
            </a:prstGeom>
            <a:solidFill>
              <a:srgbClr val="70578F"/>
            </a:solidFill>
            <a:ln>
              <a:solidFill>
                <a:srgbClr val="705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Era dos dinossauros.</a:t>
              </a:r>
            </a:p>
          </p:txBody>
        </p:sp>
        <p:sp>
          <p:nvSpPr>
            <p:cNvPr id="18" name="Retângulo de cantos arredondados 17"/>
            <p:cNvSpPr/>
            <p:nvPr/>
          </p:nvSpPr>
          <p:spPr>
            <a:xfrm>
              <a:off x="3132138" y="4508500"/>
              <a:ext cx="5472112" cy="576263"/>
            </a:xfrm>
            <a:prstGeom prst="roundRect">
              <a:avLst/>
            </a:prstGeom>
            <a:solidFill>
              <a:srgbClr val="523F69"/>
            </a:solidFill>
            <a:ln>
              <a:solidFill>
                <a:srgbClr val="523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Extinção dos dinossauros – os mamíferos se espalham pelo planeta.</a:t>
              </a:r>
            </a:p>
          </p:txBody>
        </p:sp>
        <p:sp>
          <p:nvSpPr>
            <p:cNvPr id="20" name="Retângulo de cantos arredondados 19"/>
            <p:cNvSpPr/>
            <p:nvPr/>
          </p:nvSpPr>
          <p:spPr>
            <a:xfrm>
              <a:off x="3132138" y="5229225"/>
              <a:ext cx="5472112" cy="576263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Surgimento dos seres humanos.</a:t>
              </a:r>
            </a:p>
          </p:txBody>
        </p:sp>
        <p:sp>
          <p:nvSpPr>
            <p:cNvPr id="80" name="Retângulo 79"/>
            <p:cNvSpPr/>
            <p:nvPr/>
          </p:nvSpPr>
          <p:spPr bwMode="auto">
            <a:xfrm>
              <a:off x="250825" y="1557338"/>
              <a:ext cx="1368425" cy="719137"/>
            </a:xfrm>
            <a:prstGeom prst="rect">
              <a:avLst/>
            </a:prstGeom>
            <a:solidFill>
              <a:srgbClr val="D5CBDF"/>
            </a:solidFill>
            <a:ln>
              <a:solidFill>
                <a:srgbClr val="D5CB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107" name="CaixaDeTexto 51"/>
            <p:cNvSpPr txBox="1">
              <a:spLocks noChangeArrowheads="1"/>
            </p:cNvSpPr>
            <p:nvPr/>
          </p:nvSpPr>
          <p:spPr bwMode="auto">
            <a:xfrm>
              <a:off x="251520" y="1629252"/>
              <a:ext cx="130073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5 bilhões</a:t>
              </a:r>
            </a:p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de anos</a:t>
              </a:r>
            </a:p>
          </p:txBody>
        </p:sp>
        <p:sp>
          <p:nvSpPr>
            <p:cNvPr id="82" name="Retângulo 81"/>
            <p:cNvSpPr/>
            <p:nvPr/>
          </p:nvSpPr>
          <p:spPr bwMode="auto">
            <a:xfrm>
              <a:off x="250825" y="2276475"/>
              <a:ext cx="1368425" cy="72072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105" name="CaixaDeTexto 52"/>
            <p:cNvSpPr txBox="1">
              <a:spLocks noChangeArrowheads="1"/>
            </p:cNvSpPr>
            <p:nvPr/>
          </p:nvSpPr>
          <p:spPr bwMode="auto">
            <a:xfrm>
              <a:off x="290471" y="2348548"/>
              <a:ext cx="128913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3,5 bilhões</a:t>
              </a:r>
            </a:p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de anos</a:t>
              </a:r>
            </a:p>
          </p:txBody>
        </p:sp>
        <p:sp>
          <p:nvSpPr>
            <p:cNvPr id="83" name="Retângulo 82"/>
            <p:cNvSpPr/>
            <p:nvPr/>
          </p:nvSpPr>
          <p:spPr bwMode="auto">
            <a:xfrm>
              <a:off x="250825" y="2997200"/>
              <a:ext cx="1368425" cy="719138"/>
            </a:xfrm>
            <a:prstGeom prst="rect">
              <a:avLst/>
            </a:prstGeom>
            <a:solidFill>
              <a:srgbClr val="9F89B9"/>
            </a:solidFill>
            <a:ln>
              <a:solidFill>
                <a:srgbClr val="9F89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103" name="CaixaDeTexto 54"/>
            <p:cNvSpPr txBox="1">
              <a:spLocks noChangeArrowheads="1"/>
            </p:cNvSpPr>
            <p:nvPr/>
          </p:nvSpPr>
          <p:spPr bwMode="auto">
            <a:xfrm>
              <a:off x="225549" y="3069114"/>
              <a:ext cx="141897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550 milhões</a:t>
              </a:r>
            </a:p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de anos</a:t>
              </a:r>
            </a:p>
          </p:txBody>
        </p:sp>
        <p:sp>
          <p:nvSpPr>
            <p:cNvPr id="84" name="Retângulo 83"/>
            <p:cNvSpPr/>
            <p:nvPr/>
          </p:nvSpPr>
          <p:spPr bwMode="auto">
            <a:xfrm>
              <a:off x="250825" y="3716338"/>
              <a:ext cx="1368425" cy="720725"/>
            </a:xfrm>
            <a:prstGeom prst="rect">
              <a:avLst/>
            </a:prstGeom>
            <a:solidFill>
              <a:srgbClr val="70578F"/>
            </a:solidFill>
            <a:ln>
              <a:solidFill>
                <a:srgbClr val="705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101" name="CaixaDeTexto 56"/>
            <p:cNvSpPr txBox="1">
              <a:spLocks noChangeArrowheads="1"/>
            </p:cNvSpPr>
            <p:nvPr/>
          </p:nvSpPr>
          <p:spPr bwMode="auto">
            <a:xfrm>
              <a:off x="225549" y="3788410"/>
              <a:ext cx="141897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250 milhões</a:t>
              </a:r>
            </a:p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de anos</a:t>
              </a:r>
            </a:p>
          </p:txBody>
        </p:sp>
        <p:sp>
          <p:nvSpPr>
            <p:cNvPr id="85" name="Retângulo 84"/>
            <p:cNvSpPr/>
            <p:nvPr/>
          </p:nvSpPr>
          <p:spPr bwMode="auto">
            <a:xfrm>
              <a:off x="250825" y="4437063"/>
              <a:ext cx="1368425" cy="720725"/>
            </a:xfrm>
            <a:prstGeom prst="rect">
              <a:avLst/>
            </a:prstGeom>
            <a:solidFill>
              <a:srgbClr val="523F69"/>
            </a:solidFill>
            <a:ln>
              <a:solidFill>
                <a:srgbClr val="523F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099" name="CaixaDeTexto 58"/>
            <p:cNvSpPr txBox="1">
              <a:spLocks noChangeArrowheads="1"/>
            </p:cNvSpPr>
            <p:nvPr/>
          </p:nvSpPr>
          <p:spPr bwMode="auto">
            <a:xfrm>
              <a:off x="280176" y="4500417"/>
              <a:ext cx="129073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65 milhões</a:t>
              </a:r>
            </a:p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de anos</a:t>
              </a:r>
            </a:p>
          </p:txBody>
        </p:sp>
        <p:sp>
          <p:nvSpPr>
            <p:cNvPr id="86" name="Retângulo 85"/>
            <p:cNvSpPr/>
            <p:nvPr/>
          </p:nvSpPr>
          <p:spPr bwMode="auto">
            <a:xfrm>
              <a:off x="250825" y="5157788"/>
              <a:ext cx="1368425" cy="719137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097" name="CaixaDeTexto 60"/>
            <p:cNvSpPr txBox="1">
              <a:spLocks noChangeArrowheads="1"/>
            </p:cNvSpPr>
            <p:nvPr/>
          </p:nvSpPr>
          <p:spPr bwMode="auto">
            <a:xfrm>
              <a:off x="463594" y="5229702"/>
              <a:ext cx="94288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100 mil</a:t>
              </a:r>
            </a:p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anos</a:t>
              </a:r>
            </a:p>
          </p:txBody>
        </p:sp>
        <p:grpSp>
          <p:nvGrpSpPr>
            <p:cNvPr id="37" name="Grupo 36"/>
            <p:cNvGrpSpPr/>
            <p:nvPr/>
          </p:nvGrpSpPr>
          <p:grpSpPr>
            <a:xfrm>
              <a:off x="1619250" y="1341438"/>
              <a:ext cx="1512888" cy="4751387"/>
              <a:chOff x="1619250" y="1341438"/>
              <a:chExt cx="1512888" cy="4751387"/>
            </a:xfrm>
          </p:grpSpPr>
          <p:cxnSp>
            <p:nvCxnSpPr>
              <p:cNvPr id="24" name="Conector reto 23"/>
              <p:cNvCxnSpPr/>
              <p:nvPr/>
            </p:nvCxnSpPr>
            <p:spPr>
              <a:xfrm>
                <a:off x="1619250" y="1917700"/>
                <a:ext cx="1512888" cy="0"/>
              </a:xfrm>
              <a:prstGeom prst="line">
                <a:avLst/>
              </a:prstGeom>
              <a:ln w="38100">
                <a:solidFill>
                  <a:srgbClr val="C39B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/>
              <p:cNvCxnSpPr/>
              <p:nvPr/>
            </p:nvCxnSpPr>
            <p:spPr>
              <a:xfrm>
                <a:off x="1619250" y="2636838"/>
                <a:ext cx="1512888" cy="0"/>
              </a:xfrm>
              <a:prstGeom prst="line">
                <a:avLst/>
              </a:prstGeom>
              <a:ln w="38100">
                <a:solidFill>
                  <a:srgbClr val="C39B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/>
              <p:cNvCxnSpPr/>
              <p:nvPr/>
            </p:nvCxnSpPr>
            <p:spPr>
              <a:xfrm>
                <a:off x="1619250" y="3357563"/>
                <a:ext cx="1512888" cy="0"/>
              </a:xfrm>
              <a:prstGeom prst="line">
                <a:avLst/>
              </a:prstGeom>
              <a:ln w="38100">
                <a:solidFill>
                  <a:srgbClr val="C39B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/>
              <p:cNvCxnSpPr/>
              <p:nvPr/>
            </p:nvCxnSpPr>
            <p:spPr>
              <a:xfrm>
                <a:off x="1619250" y="4076700"/>
                <a:ext cx="1512888" cy="0"/>
              </a:xfrm>
              <a:prstGeom prst="line">
                <a:avLst/>
              </a:prstGeom>
              <a:ln w="38100">
                <a:solidFill>
                  <a:srgbClr val="C39B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/>
              <p:cNvCxnSpPr/>
              <p:nvPr/>
            </p:nvCxnSpPr>
            <p:spPr>
              <a:xfrm>
                <a:off x="1619250" y="4797425"/>
                <a:ext cx="1512888" cy="0"/>
              </a:xfrm>
              <a:prstGeom prst="line">
                <a:avLst/>
              </a:prstGeom>
              <a:ln w="38100">
                <a:solidFill>
                  <a:srgbClr val="C39B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>
              <a:xfrm>
                <a:off x="1619250" y="5516563"/>
                <a:ext cx="1512888" cy="0"/>
              </a:xfrm>
              <a:prstGeom prst="line">
                <a:avLst/>
              </a:prstGeom>
              <a:ln w="38100">
                <a:solidFill>
                  <a:srgbClr val="C39B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ector reto 92"/>
              <p:cNvCxnSpPr/>
              <p:nvPr/>
            </p:nvCxnSpPr>
            <p:spPr>
              <a:xfrm flipV="1">
                <a:off x="1619250" y="1484313"/>
                <a:ext cx="0" cy="4392612"/>
              </a:xfrm>
              <a:prstGeom prst="line">
                <a:avLst/>
              </a:prstGeom>
              <a:ln w="38100">
                <a:solidFill>
                  <a:srgbClr val="C39B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Conector de seta reta 106"/>
              <p:cNvCxnSpPr/>
              <p:nvPr/>
            </p:nvCxnSpPr>
            <p:spPr>
              <a:xfrm flipV="1">
                <a:off x="1619250" y="1341438"/>
                <a:ext cx="0" cy="287337"/>
              </a:xfrm>
              <a:prstGeom prst="straightConnector1">
                <a:avLst/>
              </a:prstGeom>
              <a:ln w="38100">
                <a:solidFill>
                  <a:srgbClr val="C39BE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Conector de seta reta 107"/>
              <p:cNvCxnSpPr/>
              <p:nvPr/>
            </p:nvCxnSpPr>
            <p:spPr>
              <a:xfrm>
                <a:off x="1619250" y="5805488"/>
                <a:ext cx="0" cy="287337"/>
              </a:xfrm>
              <a:prstGeom prst="straightConnector1">
                <a:avLst/>
              </a:prstGeom>
              <a:ln w="38100">
                <a:solidFill>
                  <a:srgbClr val="C39BE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CaixaDeTexto 35"/>
          <p:cNvSpPr txBox="1"/>
          <p:nvPr/>
        </p:nvSpPr>
        <p:spPr>
          <a:xfrm>
            <a:off x="179388" y="836712"/>
            <a:ext cx="640873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Origem do planeta Terra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ector de seta reta 23"/>
          <p:cNvCxnSpPr/>
          <p:nvPr/>
        </p:nvCxnSpPr>
        <p:spPr>
          <a:xfrm>
            <a:off x="250825" y="3868738"/>
            <a:ext cx="8569325" cy="0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971550" y="3797300"/>
            <a:ext cx="142875" cy="14287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200"/>
          </a:p>
        </p:txBody>
      </p:sp>
      <p:sp>
        <p:nvSpPr>
          <p:cNvPr id="16" name="CaixaDeTexto 15"/>
          <p:cNvSpPr txBox="1"/>
          <p:nvPr/>
        </p:nvSpPr>
        <p:spPr>
          <a:xfrm>
            <a:off x="166008" y="4013200"/>
            <a:ext cx="1749198" cy="2821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14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 milhões de anos</a:t>
            </a:r>
          </a:p>
        </p:txBody>
      </p:sp>
      <p:sp>
        <p:nvSpPr>
          <p:cNvPr id="17" name="Elipse 16"/>
          <p:cNvSpPr/>
          <p:nvPr/>
        </p:nvSpPr>
        <p:spPr>
          <a:xfrm>
            <a:off x="3051175" y="3797300"/>
            <a:ext cx="144463" cy="14287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200"/>
          </a:p>
        </p:txBody>
      </p:sp>
      <p:sp>
        <p:nvSpPr>
          <p:cNvPr id="18" name="CaixaDeTexto 17"/>
          <p:cNvSpPr txBox="1"/>
          <p:nvPr/>
        </p:nvSpPr>
        <p:spPr>
          <a:xfrm>
            <a:off x="2180009" y="3985351"/>
            <a:ext cx="1914307" cy="2821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14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1,8 milhões de anos</a:t>
            </a:r>
          </a:p>
        </p:txBody>
      </p:sp>
      <p:sp>
        <p:nvSpPr>
          <p:cNvPr id="19" name="Elipse 18"/>
          <p:cNvSpPr/>
          <p:nvPr/>
        </p:nvSpPr>
        <p:spPr>
          <a:xfrm>
            <a:off x="5435600" y="3797300"/>
            <a:ext cx="144463" cy="1428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200"/>
          </a:p>
        </p:txBody>
      </p:sp>
      <p:sp>
        <p:nvSpPr>
          <p:cNvPr id="20" name="CaixaDeTexto 19"/>
          <p:cNvSpPr txBox="1"/>
          <p:nvPr/>
        </p:nvSpPr>
        <p:spPr>
          <a:xfrm>
            <a:off x="4504014" y="4013200"/>
            <a:ext cx="2044149" cy="2821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14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135 mil à 30 mil anos</a:t>
            </a:r>
          </a:p>
        </p:txBody>
      </p:sp>
      <p:sp>
        <p:nvSpPr>
          <p:cNvPr id="21" name="Elipse 20"/>
          <p:cNvSpPr/>
          <p:nvPr/>
        </p:nvSpPr>
        <p:spPr>
          <a:xfrm>
            <a:off x="7524750" y="3797300"/>
            <a:ext cx="144463" cy="1428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200"/>
          </a:p>
        </p:txBody>
      </p:sp>
      <p:sp>
        <p:nvSpPr>
          <p:cNvPr id="22" name="CaixaDeTexto 21"/>
          <p:cNvSpPr txBox="1"/>
          <p:nvPr/>
        </p:nvSpPr>
        <p:spPr>
          <a:xfrm>
            <a:off x="6967464" y="4013200"/>
            <a:ext cx="1295547" cy="2821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14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100 mil anos</a:t>
            </a: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323850" y="3228975"/>
            <a:ext cx="1439863" cy="28098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b="1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Homo habilis</a:t>
            </a:r>
          </a:p>
        </p:txBody>
      </p:sp>
      <p:sp>
        <p:nvSpPr>
          <p:cNvPr id="26" name="Retângulo de cantos arredondados 25"/>
          <p:cNvSpPr/>
          <p:nvPr/>
        </p:nvSpPr>
        <p:spPr>
          <a:xfrm>
            <a:off x="2403475" y="3228975"/>
            <a:ext cx="1439863" cy="28098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b="1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Homo erectus</a:t>
            </a:r>
          </a:p>
        </p:txBody>
      </p:sp>
      <p:sp>
        <p:nvSpPr>
          <p:cNvPr id="27" name="Retângulo de cantos arredondados 26"/>
          <p:cNvSpPr/>
          <p:nvPr/>
        </p:nvSpPr>
        <p:spPr>
          <a:xfrm>
            <a:off x="4483100" y="3228975"/>
            <a:ext cx="1744663" cy="2809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b="1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H. </a:t>
            </a:r>
            <a:r>
              <a:rPr lang="pt-BR" sz="1200" b="1" i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pt-BR" sz="1400" b="1" i="1" dirty="0" err="1">
                <a:solidFill>
                  <a:schemeClr val="tx1"/>
                </a:solidFill>
              </a:rPr>
              <a:t>eanderthalensis</a:t>
            </a:r>
            <a:endParaRPr lang="pt-BR" sz="12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6516688" y="3228975"/>
            <a:ext cx="2232025" cy="2809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b="1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Homo sapiens </a:t>
            </a:r>
          </a:p>
        </p:txBody>
      </p:sp>
      <p:cxnSp>
        <p:nvCxnSpPr>
          <p:cNvPr id="30" name="Conector reto 29"/>
          <p:cNvCxnSpPr>
            <a:stCxn id="14" idx="0"/>
            <a:endCxn id="25" idx="2"/>
          </p:cNvCxnSpPr>
          <p:nvPr/>
        </p:nvCxnSpPr>
        <p:spPr>
          <a:xfrm flipV="1">
            <a:off x="1042988" y="3509963"/>
            <a:ext cx="0" cy="28733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flipV="1">
            <a:off x="7596188" y="3509963"/>
            <a:ext cx="0" cy="28733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 flipV="1">
            <a:off x="5508625" y="3509963"/>
            <a:ext cx="0" cy="287337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V="1">
            <a:off x="3124200" y="3509963"/>
            <a:ext cx="0" cy="287337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1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628775"/>
            <a:ext cx="936625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7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75" y="1417638"/>
            <a:ext cx="6477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8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2052" y="1356519"/>
            <a:ext cx="80645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9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1341438"/>
            <a:ext cx="7620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CaixaDeTexto 44"/>
          <p:cNvSpPr txBox="1"/>
          <p:nvPr/>
        </p:nvSpPr>
        <p:spPr>
          <a:xfrm>
            <a:off x="1258888" y="1660525"/>
            <a:ext cx="8731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Peso: 50kg</a:t>
            </a:r>
          </a:p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Altura: 1,4m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3267075" y="1484313"/>
            <a:ext cx="8731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Peso: 58kg</a:t>
            </a:r>
          </a:p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Altura: 1,6m</a:t>
            </a:r>
          </a:p>
        </p:txBody>
      </p:sp>
      <p:sp>
        <p:nvSpPr>
          <p:cNvPr id="47" name="CaixaDeTexto 46"/>
          <p:cNvSpPr txBox="1"/>
          <p:nvPr/>
        </p:nvSpPr>
        <p:spPr>
          <a:xfrm>
            <a:off x="5580063" y="1412875"/>
            <a:ext cx="8731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Peso: 65kg</a:t>
            </a:r>
          </a:p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Altura: 1,7m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7667625" y="1412875"/>
            <a:ext cx="8731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Peso: 65kg</a:t>
            </a:r>
          </a:p>
          <a:p>
            <a:pPr>
              <a:defRPr/>
            </a:pPr>
            <a:r>
              <a:rPr lang="pt-BR" sz="1000" dirty="0">
                <a:solidFill>
                  <a:schemeClr val="accent4">
                    <a:lumMod val="50000"/>
                  </a:schemeClr>
                </a:solidFill>
              </a:rPr>
              <a:t>Altura: 1,7m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204788" y="4437063"/>
            <a:ext cx="1975221" cy="913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Alimentação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carne,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frutas e raízes.</a:t>
            </a:r>
          </a:p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Tecnologia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pedra 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Lascada.</a:t>
            </a:r>
          </a:p>
        </p:txBody>
      </p:sp>
      <p:sp>
        <p:nvSpPr>
          <p:cNvPr id="51" name="CaixaDeTexto 50"/>
          <p:cNvSpPr txBox="1"/>
          <p:nvPr/>
        </p:nvSpPr>
        <p:spPr>
          <a:xfrm>
            <a:off x="2268538" y="4437063"/>
            <a:ext cx="1975221" cy="17557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Alimentação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carne,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frutas e raízes. </a:t>
            </a:r>
          </a:p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Tecnologia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pedra 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lascada. Produção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machados e 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ferramentas para a 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caça, que se tornou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uma atividade regular.</a:t>
            </a:r>
          </a:p>
        </p:txBody>
      </p:sp>
      <p:sp>
        <p:nvSpPr>
          <p:cNvPr id="52" name="CaixaDeTexto 51"/>
          <p:cNvSpPr txBox="1"/>
          <p:nvPr/>
        </p:nvSpPr>
        <p:spPr>
          <a:xfrm>
            <a:off x="4643438" y="4437063"/>
            <a:ext cx="2087431" cy="17061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Alimentação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peixes,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vegetais, frutos do mar.</a:t>
            </a:r>
          </a:p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Tecnologia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pt-BR" sz="1400" dirty="0"/>
              <a:t>projetava</a:t>
            </a:r>
          </a:p>
          <a:p>
            <a:pPr>
              <a:lnSpc>
                <a:spcPct val="114000"/>
              </a:lnSpc>
              <a:defRPr/>
            </a:pPr>
            <a:r>
              <a:rPr lang="pt-BR" sz="1400" dirty="0"/>
              <a:t>munições, ferramentas,</a:t>
            </a:r>
          </a:p>
          <a:p>
            <a:pPr>
              <a:lnSpc>
                <a:spcPct val="114000"/>
              </a:lnSpc>
              <a:defRPr/>
            </a:pPr>
            <a:r>
              <a:rPr lang="pt-BR" sz="1400" dirty="0"/>
              <a:t>ornamentos e peças</a:t>
            </a:r>
          </a:p>
          <a:p>
            <a:pPr>
              <a:lnSpc>
                <a:spcPct val="114000"/>
              </a:lnSpc>
              <a:defRPr/>
            </a:pPr>
            <a:r>
              <a:rPr lang="pt-BR" sz="1400" dirty="0"/>
              <a:t>para caça e pesca. </a:t>
            </a:r>
            <a:endParaRPr lang="pt-BR" sz="1200" dirty="0"/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Cozinhavam alimentos.</a:t>
            </a:r>
          </a:p>
        </p:txBody>
      </p:sp>
      <p:sp>
        <p:nvSpPr>
          <p:cNvPr id="53" name="CaixaDeTexto 52"/>
          <p:cNvSpPr txBox="1"/>
          <p:nvPr/>
        </p:nvSpPr>
        <p:spPr>
          <a:xfrm>
            <a:off x="6659563" y="4437063"/>
            <a:ext cx="2484437" cy="2407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Alimentação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carne, frutas e raízes. </a:t>
            </a:r>
          </a:p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Tecnologia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pedra lascada. Produção de ferramentas ainda mais elaboradas com o passar do tempo (arpões,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agulhas, arcos e flechas).</a:t>
            </a:r>
          </a:p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Uso do fogo.</a:t>
            </a:r>
          </a:p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Pinturas rupestres, uso 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adornos e realização </a:t>
            </a: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sepultamentos.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79388" y="836712"/>
            <a:ext cx="74889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 desenvolvimento dos seres humanos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2119" y="1484313"/>
            <a:ext cx="307777" cy="10805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t-BR" sz="800" dirty="0"/>
              <a:t>A+ COMUNICAÇÃO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3C50A5C-D535-4391-B4C7-DA5B8E90AF92}"/>
              </a:ext>
            </a:extLst>
          </p:cNvPr>
          <p:cNvSpPr txBox="1"/>
          <p:nvPr/>
        </p:nvSpPr>
        <p:spPr>
          <a:xfrm>
            <a:off x="109923" y="6301712"/>
            <a:ext cx="6190269" cy="513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buFont typeface="Arial" pitchFamily="34" charset="0"/>
              <a:buChar char="•"/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Divisão sugerida pela historiadora 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Tathiana Cassiano 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segundo: </a:t>
            </a:r>
            <a:endParaRPr lang="pt-BR" sz="11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14000"/>
              </a:lnSpc>
              <a:defRPr/>
            </a:pP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http://www2.assis.unesp.br/darwinnobrasil/humanev2b.htm</a:t>
            </a:r>
            <a:r>
              <a:rPr lang="pt-BR" sz="12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lipse 28"/>
          <p:cNvSpPr/>
          <p:nvPr/>
        </p:nvSpPr>
        <p:spPr>
          <a:xfrm>
            <a:off x="0" y="4652963"/>
            <a:ext cx="1295400" cy="129698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30" name="Conector reto 29"/>
          <p:cNvCxnSpPr/>
          <p:nvPr/>
        </p:nvCxnSpPr>
        <p:spPr>
          <a:xfrm>
            <a:off x="1258888" y="5300663"/>
            <a:ext cx="774065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to 73"/>
          <p:cNvCxnSpPr/>
          <p:nvPr/>
        </p:nvCxnSpPr>
        <p:spPr>
          <a:xfrm>
            <a:off x="1476375" y="5084763"/>
            <a:ext cx="0" cy="93662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tângulo 75"/>
          <p:cNvSpPr/>
          <p:nvPr/>
        </p:nvSpPr>
        <p:spPr>
          <a:xfrm>
            <a:off x="1476375" y="4868863"/>
            <a:ext cx="1511300" cy="288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127" name="CaixaDeTexto 76"/>
          <p:cNvSpPr txBox="1">
            <a:spLocks noChangeArrowheads="1"/>
          </p:cNvSpPr>
          <p:nvPr/>
        </p:nvSpPr>
        <p:spPr bwMode="auto">
          <a:xfrm>
            <a:off x="1530350" y="4868863"/>
            <a:ext cx="14573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3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Antiga</a:t>
            </a:r>
          </a:p>
        </p:txBody>
      </p:sp>
      <p:cxnSp>
        <p:nvCxnSpPr>
          <p:cNvPr id="81" name="Conector reto 80"/>
          <p:cNvCxnSpPr/>
          <p:nvPr/>
        </p:nvCxnSpPr>
        <p:spPr>
          <a:xfrm>
            <a:off x="3492500" y="5084763"/>
            <a:ext cx="0" cy="93662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/>
          <p:cNvSpPr/>
          <p:nvPr/>
        </p:nvSpPr>
        <p:spPr>
          <a:xfrm>
            <a:off x="3492500" y="4868863"/>
            <a:ext cx="1511300" cy="288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130" name="CaixaDeTexto 82"/>
          <p:cNvSpPr txBox="1">
            <a:spLocks noChangeArrowheads="1"/>
          </p:cNvSpPr>
          <p:nvPr/>
        </p:nvSpPr>
        <p:spPr bwMode="auto">
          <a:xfrm>
            <a:off x="3546475" y="4868863"/>
            <a:ext cx="14573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3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Média</a:t>
            </a:r>
          </a:p>
        </p:txBody>
      </p:sp>
      <p:cxnSp>
        <p:nvCxnSpPr>
          <p:cNvPr id="84" name="Conector reto 83"/>
          <p:cNvCxnSpPr/>
          <p:nvPr/>
        </p:nvCxnSpPr>
        <p:spPr>
          <a:xfrm>
            <a:off x="5364163" y="5084763"/>
            <a:ext cx="0" cy="93662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tângulo 84"/>
          <p:cNvSpPr/>
          <p:nvPr/>
        </p:nvSpPr>
        <p:spPr>
          <a:xfrm>
            <a:off x="5364163" y="4868863"/>
            <a:ext cx="1511300" cy="288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133" name="CaixaDeTexto 85"/>
          <p:cNvSpPr txBox="1">
            <a:spLocks noChangeArrowheads="1"/>
          </p:cNvSpPr>
          <p:nvPr/>
        </p:nvSpPr>
        <p:spPr bwMode="auto">
          <a:xfrm>
            <a:off x="5346130" y="4868863"/>
            <a:ext cx="160213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3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Moderna</a:t>
            </a:r>
          </a:p>
        </p:txBody>
      </p:sp>
      <p:cxnSp>
        <p:nvCxnSpPr>
          <p:cNvPr id="87" name="Conector reto 86"/>
          <p:cNvCxnSpPr/>
          <p:nvPr/>
        </p:nvCxnSpPr>
        <p:spPr>
          <a:xfrm>
            <a:off x="7235825" y="5157788"/>
            <a:ext cx="0" cy="935037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tângulo 87"/>
          <p:cNvSpPr/>
          <p:nvPr/>
        </p:nvSpPr>
        <p:spPr>
          <a:xfrm>
            <a:off x="7235825" y="4868863"/>
            <a:ext cx="1782763" cy="288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136" name="CaixaDeTexto 88"/>
          <p:cNvSpPr txBox="1">
            <a:spLocks noChangeArrowheads="1"/>
          </p:cNvSpPr>
          <p:nvPr/>
        </p:nvSpPr>
        <p:spPr bwMode="auto">
          <a:xfrm>
            <a:off x="7164388" y="4868863"/>
            <a:ext cx="22321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Contemporânea</a:t>
            </a:r>
          </a:p>
        </p:txBody>
      </p:sp>
      <p:sp>
        <p:nvSpPr>
          <p:cNvPr id="5137" name="CaixaDeTexto 89"/>
          <p:cNvSpPr txBox="1">
            <a:spLocks noChangeArrowheads="1"/>
          </p:cNvSpPr>
          <p:nvPr/>
        </p:nvSpPr>
        <p:spPr bwMode="auto">
          <a:xfrm>
            <a:off x="222250" y="5157788"/>
            <a:ext cx="9781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História</a:t>
            </a:r>
          </a:p>
        </p:txBody>
      </p:sp>
      <p:sp>
        <p:nvSpPr>
          <p:cNvPr id="91" name="CaixaDeTexto 90"/>
          <p:cNvSpPr txBox="1"/>
          <p:nvPr/>
        </p:nvSpPr>
        <p:spPr>
          <a:xfrm>
            <a:off x="1547813" y="5373688"/>
            <a:ext cx="1055097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4000 </a:t>
            </a:r>
            <a:r>
              <a:rPr lang="pt-BR" sz="13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</a:t>
            </a:r>
            <a:r>
              <a:rPr lang="pt-BR" sz="1300" b="1" dirty="0" err="1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pt-BR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2" name="CaixaDeTexto 91"/>
          <p:cNvSpPr txBox="1"/>
          <p:nvPr/>
        </p:nvSpPr>
        <p:spPr>
          <a:xfrm>
            <a:off x="3563938" y="5373688"/>
            <a:ext cx="957313" cy="3519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476 </a:t>
            </a:r>
            <a:r>
              <a:rPr lang="pt-BR" sz="13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d.C.</a:t>
            </a:r>
            <a:endParaRPr lang="pt-BR" sz="13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CaixaDeTexto 92"/>
          <p:cNvSpPr txBox="1"/>
          <p:nvPr/>
        </p:nvSpPr>
        <p:spPr>
          <a:xfrm>
            <a:off x="5435600" y="5373688"/>
            <a:ext cx="1061509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1453 </a:t>
            </a:r>
            <a:r>
              <a:rPr lang="pt-BR" sz="13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d.C</a:t>
            </a:r>
            <a:r>
              <a:rPr lang="pt-BR" sz="1300" b="1" dirty="0" err="1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pt-BR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4" name="CaixaDeTexto 93"/>
          <p:cNvSpPr txBox="1"/>
          <p:nvPr/>
        </p:nvSpPr>
        <p:spPr>
          <a:xfrm>
            <a:off x="7308850" y="5373688"/>
            <a:ext cx="1069524" cy="3519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1789 </a:t>
            </a:r>
            <a:r>
              <a:rPr lang="pt-BR" sz="13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endParaRPr lang="pt-BR" sz="13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3" name="Conector reto 122"/>
          <p:cNvCxnSpPr/>
          <p:nvPr/>
        </p:nvCxnSpPr>
        <p:spPr>
          <a:xfrm>
            <a:off x="611188" y="4437063"/>
            <a:ext cx="0" cy="3603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to 127"/>
          <p:cNvCxnSpPr/>
          <p:nvPr/>
        </p:nvCxnSpPr>
        <p:spPr>
          <a:xfrm>
            <a:off x="611188" y="4437063"/>
            <a:ext cx="5184775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to 130"/>
          <p:cNvCxnSpPr/>
          <p:nvPr/>
        </p:nvCxnSpPr>
        <p:spPr>
          <a:xfrm flipV="1">
            <a:off x="5795963" y="3141663"/>
            <a:ext cx="0" cy="12954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ângulo 24"/>
          <p:cNvSpPr/>
          <p:nvPr/>
        </p:nvSpPr>
        <p:spPr>
          <a:xfrm>
            <a:off x="1476374" y="1836738"/>
            <a:ext cx="1655465" cy="288925"/>
          </a:xfrm>
          <a:prstGeom prst="rect">
            <a:avLst/>
          </a:prstGeom>
          <a:solidFill>
            <a:srgbClr val="CC3399"/>
          </a:solidFill>
          <a:ln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28" name="Conector reto 27"/>
          <p:cNvCxnSpPr/>
          <p:nvPr/>
        </p:nvCxnSpPr>
        <p:spPr>
          <a:xfrm>
            <a:off x="1331913" y="2270125"/>
            <a:ext cx="3168650" cy="0"/>
          </a:xfrm>
          <a:prstGeom prst="line">
            <a:avLst/>
          </a:prstGeom>
          <a:ln w="762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tângulo 33"/>
          <p:cNvSpPr/>
          <p:nvPr/>
        </p:nvSpPr>
        <p:spPr>
          <a:xfrm>
            <a:off x="4500562" y="1836738"/>
            <a:ext cx="1727621" cy="288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35" name="Conector reto 34"/>
          <p:cNvCxnSpPr/>
          <p:nvPr/>
        </p:nvCxnSpPr>
        <p:spPr>
          <a:xfrm>
            <a:off x="4500563" y="2270125"/>
            <a:ext cx="446405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2987675" y="2270125"/>
            <a:ext cx="0" cy="719138"/>
          </a:xfrm>
          <a:prstGeom prst="line">
            <a:avLst/>
          </a:prstGeom>
          <a:ln w="381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4500563" y="2054225"/>
            <a:ext cx="0" cy="93503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/>
          <p:cNvCxnSpPr/>
          <p:nvPr/>
        </p:nvCxnSpPr>
        <p:spPr>
          <a:xfrm>
            <a:off x="6084888" y="2270125"/>
            <a:ext cx="0" cy="71913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>
            <a:off x="7596188" y="2270125"/>
            <a:ext cx="0" cy="71913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/>
          <p:cNvCxnSpPr/>
          <p:nvPr/>
        </p:nvCxnSpPr>
        <p:spPr>
          <a:xfrm>
            <a:off x="8964613" y="2205038"/>
            <a:ext cx="0" cy="7921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e 23"/>
          <p:cNvSpPr/>
          <p:nvPr/>
        </p:nvSpPr>
        <p:spPr>
          <a:xfrm>
            <a:off x="34925" y="1620838"/>
            <a:ext cx="1296988" cy="1296987"/>
          </a:xfrm>
          <a:prstGeom prst="ellipse">
            <a:avLst/>
          </a:prstGeom>
          <a:solidFill>
            <a:srgbClr val="CC3399"/>
          </a:solidFill>
          <a:ln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cxnSp>
        <p:nvCxnSpPr>
          <p:cNvPr id="41" name="Conector reto 40"/>
          <p:cNvCxnSpPr/>
          <p:nvPr/>
        </p:nvCxnSpPr>
        <p:spPr>
          <a:xfrm>
            <a:off x="1476375" y="2054225"/>
            <a:ext cx="0" cy="935038"/>
          </a:xfrm>
          <a:prstGeom prst="line">
            <a:avLst/>
          </a:prstGeom>
          <a:ln w="381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6" name="CaixaDeTexto 59"/>
          <p:cNvSpPr txBox="1">
            <a:spLocks noChangeArrowheads="1"/>
          </p:cNvSpPr>
          <p:nvPr/>
        </p:nvSpPr>
        <p:spPr bwMode="auto">
          <a:xfrm>
            <a:off x="0" y="2105025"/>
            <a:ext cx="133164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13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Pré-História</a:t>
            </a:r>
          </a:p>
        </p:txBody>
      </p:sp>
      <p:sp>
        <p:nvSpPr>
          <p:cNvPr id="5157" name="CaixaDeTexto 61"/>
          <p:cNvSpPr txBox="1">
            <a:spLocks noChangeArrowheads="1"/>
          </p:cNvSpPr>
          <p:nvPr/>
        </p:nvSpPr>
        <p:spPr bwMode="auto">
          <a:xfrm>
            <a:off x="1530350" y="1836738"/>
            <a:ext cx="181751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3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da Pedra</a:t>
            </a:r>
          </a:p>
        </p:txBody>
      </p:sp>
      <p:sp>
        <p:nvSpPr>
          <p:cNvPr id="5158" name="CaixaDeTexto 62"/>
          <p:cNvSpPr txBox="1">
            <a:spLocks noChangeArrowheads="1"/>
          </p:cNvSpPr>
          <p:nvPr/>
        </p:nvSpPr>
        <p:spPr bwMode="auto">
          <a:xfrm>
            <a:off x="4483100" y="1836738"/>
            <a:ext cx="203311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3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dos Metais</a:t>
            </a:r>
          </a:p>
        </p:txBody>
      </p:sp>
      <p:sp>
        <p:nvSpPr>
          <p:cNvPr id="64" name="CaixaDeTexto 63"/>
          <p:cNvSpPr txBox="1"/>
          <p:nvPr/>
        </p:nvSpPr>
        <p:spPr>
          <a:xfrm>
            <a:off x="1476375" y="2341563"/>
            <a:ext cx="1568058" cy="6090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2,5 milhões a.C.</a:t>
            </a:r>
          </a:p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Paleolítico</a:t>
            </a:r>
          </a:p>
        </p:txBody>
      </p:sp>
      <p:sp>
        <p:nvSpPr>
          <p:cNvPr id="65" name="CaixaDeTexto 64"/>
          <p:cNvSpPr txBox="1"/>
          <p:nvPr/>
        </p:nvSpPr>
        <p:spPr>
          <a:xfrm>
            <a:off x="2987675" y="2341563"/>
            <a:ext cx="1107996" cy="6090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12000 a.C.</a:t>
            </a:r>
          </a:p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Neolítico</a:t>
            </a:r>
          </a:p>
        </p:txBody>
      </p:sp>
      <p:sp>
        <p:nvSpPr>
          <p:cNvPr id="66" name="CaixaDeTexto 65"/>
          <p:cNvSpPr txBox="1"/>
          <p:nvPr/>
        </p:nvSpPr>
        <p:spPr>
          <a:xfrm>
            <a:off x="4500563" y="2341563"/>
            <a:ext cx="1510350" cy="6090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6000 a.C.</a:t>
            </a:r>
          </a:p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do Cobre</a:t>
            </a:r>
          </a:p>
        </p:txBody>
      </p:sp>
      <p:sp>
        <p:nvSpPr>
          <p:cNvPr id="67" name="CaixaDeTexto 66"/>
          <p:cNvSpPr txBox="1"/>
          <p:nvPr/>
        </p:nvSpPr>
        <p:spPr>
          <a:xfrm>
            <a:off x="6084888" y="2341563"/>
            <a:ext cx="1547218" cy="5874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15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3500 </a:t>
            </a:r>
            <a:r>
              <a:rPr lang="pt-BR" sz="115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endParaRPr lang="pt-BR" sz="115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sz="115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do Bronze</a:t>
            </a:r>
          </a:p>
        </p:txBody>
      </p:sp>
      <p:sp>
        <p:nvSpPr>
          <p:cNvPr id="68" name="CaixaDeTexto 67"/>
          <p:cNvSpPr txBox="1"/>
          <p:nvPr/>
        </p:nvSpPr>
        <p:spPr>
          <a:xfrm>
            <a:off x="7596188" y="2341563"/>
            <a:ext cx="1468672" cy="6090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2500 </a:t>
            </a:r>
            <a:r>
              <a:rPr lang="pt-BR" sz="12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endParaRPr lang="pt-BR" sz="12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do Ferro</a:t>
            </a:r>
          </a:p>
        </p:txBody>
      </p:sp>
      <p:sp>
        <p:nvSpPr>
          <p:cNvPr id="134" name="Elipse 133"/>
          <p:cNvSpPr/>
          <p:nvPr/>
        </p:nvSpPr>
        <p:spPr>
          <a:xfrm>
            <a:off x="5724525" y="3068638"/>
            <a:ext cx="144463" cy="14287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200"/>
          </a:p>
        </p:txBody>
      </p:sp>
      <p:sp>
        <p:nvSpPr>
          <p:cNvPr id="135" name="CaixaDeTexto 134"/>
          <p:cNvSpPr txBox="1"/>
          <p:nvPr/>
        </p:nvSpPr>
        <p:spPr>
          <a:xfrm rot="16200000">
            <a:off x="5060723" y="3429681"/>
            <a:ext cx="998991" cy="3320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4000 </a:t>
            </a:r>
            <a:r>
              <a:rPr lang="pt-BR" sz="1200" b="1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endParaRPr lang="pt-BR" sz="1200" b="1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8" name="CaixaDeTexto 137"/>
          <p:cNvSpPr txBox="1"/>
          <p:nvPr/>
        </p:nvSpPr>
        <p:spPr>
          <a:xfrm>
            <a:off x="3275856" y="4085156"/>
            <a:ext cx="2504340" cy="3519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3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Desenvolvimento da escrita</a:t>
            </a:r>
          </a:p>
        </p:txBody>
      </p:sp>
      <p:cxnSp>
        <p:nvCxnSpPr>
          <p:cNvPr id="143" name="Conector reto 142"/>
          <p:cNvCxnSpPr>
            <a:stCxn id="24" idx="4"/>
          </p:cNvCxnSpPr>
          <p:nvPr/>
        </p:nvCxnSpPr>
        <p:spPr>
          <a:xfrm>
            <a:off x="684213" y="2917825"/>
            <a:ext cx="0" cy="655638"/>
          </a:xfrm>
          <a:prstGeom prst="line">
            <a:avLst/>
          </a:prstGeom>
          <a:ln w="381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to 146"/>
          <p:cNvCxnSpPr/>
          <p:nvPr/>
        </p:nvCxnSpPr>
        <p:spPr>
          <a:xfrm>
            <a:off x="684213" y="3573463"/>
            <a:ext cx="503237" cy="0"/>
          </a:xfrm>
          <a:prstGeom prst="line">
            <a:avLst/>
          </a:prstGeom>
          <a:ln w="381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CaixaDeTexto 151"/>
          <p:cNvSpPr txBox="1"/>
          <p:nvPr/>
        </p:nvSpPr>
        <p:spPr>
          <a:xfrm>
            <a:off x="1187450" y="3035891"/>
            <a:ext cx="2789238" cy="109260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defRPr/>
            </a:pP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 surgimento do </a:t>
            </a:r>
            <a:b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 humano até  o  desenvolvimento </a:t>
            </a:r>
            <a:b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 linguagem escrita </a:t>
            </a:r>
            <a:b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300" b="1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(4000 a.C.)</a:t>
            </a:r>
          </a:p>
        </p:txBody>
      </p:sp>
      <p:sp>
        <p:nvSpPr>
          <p:cNvPr id="51" name="CaixaDeTexto 50"/>
          <p:cNvSpPr txBox="1"/>
          <p:nvPr/>
        </p:nvSpPr>
        <p:spPr>
          <a:xfrm>
            <a:off x="179388" y="836712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 e períodos da Pré-História e História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67544" y="1511573"/>
            <a:ext cx="5688632" cy="5157787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ts val="0"/>
              </a:spcBef>
              <a:defRPr/>
            </a:pPr>
            <a:r>
              <a:rPr lang="pt-BR" sz="15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Paleolítico</a:t>
            </a: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(idade da pedra lascada)</a:t>
            </a:r>
          </a:p>
          <a:p>
            <a:pPr marL="342900" indent="-342900" eaLnBrk="0" hangingPunct="0">
              <a:spcBef>
                <a:spcPts val="0"/>
              </a:spcBef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Início: 2,5 milhões a.C. (surgimento do </a:t>
            </a:r>
            <a:r>
              <a:rPr lang="pt-BR" sz="15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Homo habilis</a:t>
            </a: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eaLnBrk="0" hangingPunct="0">
              <a:spcBef>
                <a:spcPts val="0"/>
              </a:spcBef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Fim: 12000 a.C. (início da prática da agricultura e da domesticação de animais)</a:t>
            </a:r>
          </a:p>
          <a:p>
            <a:pPr eaLnBrk="0" hangingPunct="0">
              <a:spcBef>
                <a:spcPts val="0"/>
              </a:spcBef>
              <a:defRPr/>
            </a:pPr>
            <a:endParaRPr lang="pt-BR" sz="1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hangingPunct="0">
              <a:spcBef>
                <a:spcPts val="0"/>
              </a:spcBef>
              <a:defRPr/>
            </a:pPr>
            <a:r>
              <a:rPr lang="pt-BR" sz="15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Características: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Viviam em pequenos grupos;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Eram nômades;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Abrigavam-se principalmente em cavernas;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Alimentação: caça, pesca, coleta de frutos, </a:t>
            </a:r>
            <a:b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grãos e raízes;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 Tecnologia – desenvolveram a técnica da pedra lascada (</a:t>
            </a:r>
            <a:r>
              <a:rPr lang="pt-BR" sz="15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lascamento</a:t>
            </a: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batendo uma pedra contra a outra)</a:t>
            </a:r>
          </a:p>
          <a:p>
            <a:pPr marL="1346200" indent="12700" eaLnBrk="0" hangingPunct="0">
              <a:spcBef>
                <a:spcPct val="20000"/>
              </a:spcBef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Instrumento cortante (servia </a:t>
            </a:r>
            <a:b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para cortar alimentos, perfurar </a:t>
            </a:r>
            <a:b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e como arma) </a:t>
            </a:r>
          </a:p>
          <a:p>
            <a:pPr marL="1346200" indent="12700" eaLnBrk="0" hangingPunct="0">
              <a:spcBef>
                <a:spcPct val="20000"/>
              </a:spcBef>
              <a:defRPr/>
            </a:pPr>
            <a:endParaRPr lang="pt-BR" sz="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Tecnologia: desenvolvimento da técnica da pedra lascada, que basicamente se resumia em esculpir a pedra batendo uma contra a outra até virar um instrumento afiado e pontiagudo (servia para cortar alimentos, perfurar materiais espessos e como arma);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Domesticação do fogo.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6637497" y="6125556"/>
            <a:ext cx="17299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Exemplos de pedras</a:t>
            </a:r>
          </a:p>
          <a:p>
            <a:r>
              <a:rPr 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lascadas e utensílios</a:t>
            </a:r>
          </a:p>
          <a:p>
            <a:r>
              <a:rPr 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cortantes do Paleolítico</a:t>
            </a:r>
            <a:r>
              <a:rPr lang="pt-BR" sz="1200" dirty="0"/>
              <a:t>.</a:t>
            </a:r>
            <a:endParaRPr lang="pt-BR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Seta dobrada para cima 11"/>
          <p:cNvSpPr/>
          <p:nvPr/>
        </p:nvSpPr>
        <p:spPr>
          <a:xfrm rot="5400000">
            <a:off x="1224199" y="4688569"/>
            <a:ext cx="358650" cy="431800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3" name="CaixaDeTexto 12"/>
          <p:cNvSpPr txBox="1"/>
          <p:nvPr>
            <p:custDataLst>
              <p:tags r:id="rId1"/>
            </p:custDataLst>
          </p:nvPr>
        </p:nvSpPr>
        <p:spPr bwMode="auto">
          <a:xfrm>
            <a:off x="8684050" y="1663797"/>
            <a:ext cx="307777" cy="2088233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pPr>
              <a:defRPr/>
            </a:pPr>
            <a:r>
              <a:rPr lang="pt-PT" sz="800" dirty="0"/>
              <a:t>IMAGENS: CORBIS</a:t>
            </a:r>
            <a:endParaRPr lang="pt-BR" sz="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79388" y="836712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da Pedra - Paleolítico</a:t>
            </a:r>
            <a:endParaRPr lang="pt-BR" sz="20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35" y="1511573"/>
            <a:ext cx="18478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79512" y="1628775"/>
            <a:ext cx="8496944" cy="5013325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ts val="0"/>
              </a:spcBef>
              <a:defRPr/>
            </a:pPr>
            <a:r>
              <a:rPr lang="pt-BR" sz="15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Neolítico</a:t>
            </a: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(idade da pedra polida)</a:t>
            </a:r>
          </a:p>
          <a:p>
            <a:pPr eaLnBrk="0" hangingPunct="0">
              <a:spcBef>
                <a:spcPts val="0"/>
              </a:spcBef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Início: 12000 a.C. (início da prática da agricultura </a:t>
            </a:r>
            <a:b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e da domesticação de animais)</a:t>
            </a:r>
          </a:p>
          <a:p>
            <a:pPr marL="1588" indent="-1588" eaLnBrk="0" hangingPunct="0">
              <a:spcBef>
                <a:spcPts val="0"/>
              </a:spcBef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Fim: 6000 a.C. (desenvolvimento das primeiras técnicas de fundição de metais)</a:t>
            </a:r>
          </a:p>
          <a:p>
            <a:pPr eaLnBrk="0" hangingPunct="0">
              <a:spcBef>
                <a:spcPts val="0"/>
              </a:spcBef>
              <a:defRPr/>
            </a:pPr>
            <a:endParaRPr lang="pt-BR" sz="1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hangingPunct="0">
              <a:spcBef>
                <a:spcPts val="0"/>
              </a:spcBef>
              <a:defRPr/>
            </a:pPr>
            <a:r>
              <a:rPr lang="pt-BR" sz="15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Características: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Início da prática da agricultura e da domesticação </a:t>
            </a:r>
            <a:b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de animais;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Sedentarização;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Grupos mais numerosos (aldeamentos);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Alimentação: caça, pesca, coleta de frutos, </a:t>
            </a:r>
            <a:b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grãos e raízes;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Tecnologia – desenvolveram a técnica da pedra polida (esfregavam a pedra no chão e na areia até ficarem bem afiada)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Tecnologia: desenvolvimento da técnica da pedra polida – afiamento da pedra esfregando-a no chão </a:t>
            </a:r>
            <a:b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e na areia;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Criação da cerâmica – para armazenar os alimentos produzidos;</a:t>
            </a:r>
          </a:p>
          <a:p>
            <a:pPr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pt-BR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 Uso do fogo.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79388" y="836712"/>
            <a:ext cx="81370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da Pedra Polida - Neolítico</a:t>
            </a:r>
            <a:endParaRPr lang="pt-BR" sz="20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pt-BR" sz="28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79512" y="1700808"/>
            <a:ext cx="8136903" cy="4537075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ts val="0"/>
              </a:spcBef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Domesticação do fogo (500 mil a.C.)</a:t>
            </a:r>
          </a:p>
          <a:p>
            <a:pPr marL="342900" indent="-342900" eaLnBrk="0" hangingPunct="0">
              <a:spcBef>
                <a:spcPts val="0"/>
              </a:spcBef>
              <a:defRPr/>
            </a:pPr>
            <a:endParaRPr lang="pt-BR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1ª fase – o fogo produzido por combustão espontânea ou pela descarga de um raio era mantido em pequenas fogueiras;</a:t>
            </a: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2ª fase – desenvolvimento de técnicas para produzir o fogo.</a:t>
            </a: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Mudanças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Possibilidade de adaptação a regiões de temperaturas mais baixas, o que gerou maior mobilidade pelo planeta;</a:t>
            </a: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Proteção</a:t>
            </a:r>
            <a:r>
              <a:rPr lang="pt-BR" sz="1600" strike="sngStrike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contra o frio;</a:t>
            </a: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Desenvolvimento da técnica de cozinhar os alimentos;</a:t>
            </a: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Utilização do fogo como arma contra grupos rivais;</a:t>
            </a: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Início</a:t>
            </a: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da fundição de metais.</a:t>
            </a: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9388" y="836712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da Pedra 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(2,5 milhões </a:t>
            </a:r>
            <a:r>
              <a:rPr lang="pt-BR" sz="20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6000 </a:t>
            </a:r>
            <a:r>
              <a:rPr lang="pt-BR" sz="20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79388" y="1700808"/>
            <a:ext cx="5256584" cy="381635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ts val="0"/>
              </a:spcBef>
              <a:defRPr/>
            </a:pPr>
            <a:r>
              <a:rPr lang="pt-B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Arte rupestre (40 mil a.C.)</a:t>
            </a:r>
          </a:p>
          <a:p>
            <a:pPr marL="342900" indent="-342900" eaLnBrk="0" hangingPunct="0">
              <a:spcBef>
                <a:spcPts val="0"/>
              </a:spcBef>
              <a:defRPr/>
            </a:pPr>
            <a:endParaRPr lang="pt-B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Usada para: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dirty="0">
                <a:latin typeface="Verdana" pitchFamily="34" charset="0"/>
                <a:ea typeface="Verdana" pitchFamily="34" charset="0"/>
                <a:cs typeface="Verdana" pitchFamily="34" charset="0"/>
              </a:rPr>
              <a:t> registrar a vida cotidiana;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dirty="0">
                <a:latin typeface="Verdana" pitchFamily="34" charset="0"/>
                <a:ea typeface="Verdana" pitchFamily="34" charset="0"/>
                <a:cs typeface="Verdana" pitchFamily="34" charset="0"/>
              </a:rPr>
              <a:t> comunicação.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Principais representações: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dirty="0">
                <a:latin typeface="Verdana" pitchFamily="34" charset="0"/>
                <a:ea typeface="Verdana" pitchFamily="34" charset="0"/>
                <a:cs typeface="Verdana" pitchFamily="34" charset="0"/>
              </a:rPr>
              <a:t> animais, cenas de caçadas, rituais, cenas do dia a dia.</a:t>
            </a:r>
          </a:p>
          <a:p>
            <a:pPr marL="1588" indent="12700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endParaRPr lang="pt-BR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Técnicas: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dirty="0">
                <a:latin typeface="Verdana" pitchFamily="34" charset="0"/>
                <a:ea typeface="Verdana" pitchFamily="34" charset="0"/>
                <a:cs typeface="Verdana" pitchFamily="34" charset="0"/>
              </a:rPr>
              <a:t> tinta produzida com ferro, carvão, ossos queimados e gordura, além de sangue de animais para dar liga;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dirty="0">
                <a:latin typeface="Verdana" pitchFamily="34" charset="0"/>
                <a:ea typeface="Verdana" pitchFamily="34" charset="0"/>
                <a:cs typeface="Verdana" pitchFamily="34" charset="0"/>
              </a:rPr>
              <a:t> Geralmente usavam o dedo como pincel.</a:t>
            </a: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79388" y="836712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Arte rupestre (40 mil </a:t>
            </a:r>
            <a:r>
              <a:rPr lang="pt-BR" sz="28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pt-BR" sz="20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Resultado de imagem para arte rupestre">
            <a:extLst>
              <a:ext uri="{FF2B5EF4-FFF2-40B4-BE49-F238E27FC236}">
                <a16:creationId xmlns:a16="http://schemas.microsoft.com/office/drawing/2014/main" id="{93DAC196-640C-4E5E-AC8A-C8B66B832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61048"/>
            <a:ext cx="3570153" cy="234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m relacionada">
            <a:extLst>
              <a:ext uri="{FF2B5EF4-FFF2-40B4-BE49-F238E27FC236}">
                <a16:creationId xmlns:a16="http://schemas.microsoft.com/office/drawing/2014/main" id="{3866DC07-66B9-4668-845D-CD2121613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761" y="764704"/>
            <a:ext cx="3554472" cy="259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611560" y="1628800"/>
            <a:ext cx="7777163" cy="4176712"/>
          </a:xfrm>
          <a:prstGeom prst="rect">
            <a:avLst/>
          </a:prstGeom>
        </p:spPr>
        <p:txBody>
          <a:bodyPr/>
          <a:lstStyle/>
          <a:p>
            <a:pPr marL="1588" indent="12700" eaLnBrk="0" hangingPunct="0">
              <a:lnSpc>
                <a:spcPct val="150000"/>
              </a:lnSpc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- O maior controle do fogo permitiu a alguns grupos humanos desenvolverem o conhecimento das </a:t>
            </a: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técnicas de fundição de metais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1588" indent="12700" eaLnBrk="0" hangingPunct="0">
              <a:lnSpc>
                <a:spcPct val="150000"/>
              </a:lnSpc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lnSpc>
                <a:spcPct val="150000"/>
              </a:lnSpc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Idade do Cobre (6000 a.C.)</a:t>
            </a:r>
          </a:p>
          <a:p>
            <a:pPr marL="1588" indent="12700" eaLnBrk="0" hangingPunct="0">
              <a:lnSpc>
                <a:spcPct val="150000"/>
              </a:lnSpc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Idade do Bronze (3500 a.C.) – Cobre + Estanho = Bronze</a:t>
            </a:r>
          </a:p>
          <a:p>
            <a:pPr marL="1588" indent="12700" eaLnBrk="0" hangingPunct="0">
              <a:lnSpc>
                <a:spcPct val="150000"/>
              </a:lnSpc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Idade do Ferro (2500 a.C.)</a:t>
            </a:r>
          </a:p>
          <a:p>
            <a:pPr marL="1588" indent="12700" eaLnBrk="0" hangingPunct="0">
              <a:lnSpc>
                <a:spcPct val="150000"/>
              </a:lnSpc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As novas técnicas possibilitaram a produção de ferramentas mais eficientes do que aquelas feitas de pedra.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Além dos coletores, agricultores e pastores, surgia a figura do artesão, que fabricava lanças, espadas, escudos, capacetes e uma infinidade de objetos de metal.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79388" y="836712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Idade dos Metais 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(6000 </a:t>
            </a:r>
            <a:r>
              <a:rPr lang="pt-BR" sz="20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4000 </a:t>
            </a:r>
            <a:r>
              <a:rPr lang="pt-BR" sz="2000" dirty="0" err="1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68313" y="1628775"/>
            <a:ext cx="8207375" cy="4608513"/>
          </a:xfrm>
          <a:prstGeom prst="rect">
            <a:avLst/>
          </a:prstGeom>
        </p:spPr>
        <p:txBody>
          <a:bodyPr/>
          <a:lstStyle/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Arqueologia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É o estudos das sociedades antigas por meio da análise da </a:t>
            </a: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cultura material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, ou seja, do conjunto de </a:t>
            </a: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vestígios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deixados pelas populações do passado, como ferramentas, adornos, utensílios, armas, estruturas de figueiras, pinturas rupestres e até restos de ossos de animais e esqueletos humanos.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Arqueólogo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É o profissional que estuda as sociedades do passado. Ele procura e identifica os sítios arqueológicos, faz escavações, guarda e identifica os materiais encontrados. Depois, faz estudos no laboratório e tira conclusões sobre a população estudada.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Sítio arqueológico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É o lugar onde se encontra um conjunto de vestígios dos povos do passado.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435100" indent="12700" eaLnBrk="0" hangingPunct="0">
              <a:spcBef>
                <a:spcPts val="0"/>
              </a:spcBef>
              <a:tabLst>
                <a:tab pos="1433513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É por meio do estudo da arqueologia que conseguimos conhecer um pouco da história do ser humano e o modo de vida das sociedades antigas.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eta dobrada para cima 4"/>
          <p:cNvSpPr/>
          <p:nvPr/>
        </p:nvSpPr>
        <p:spPr>
          <a:xfrm rot="5400000">
            <a:off x="1331515" y="5301333"/>
            <a:ext cx="576065" cy="431800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79388" y="836712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Arqueologia</a:t>
            </a:r>
            <a:endParaRPr lang="pt-BR" sz="2000" dirty="0">
              <a:solidFill>
                <a:schemeClr val="accent4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7013" y="1700461"/>
            <a:ext cx="61499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971600" y="6020941"/>
            <a:ext cx="6697364" cy="504403"/>
          </a:xfrm>
          <a:prstGeom prst="rect">
            <a:avLst/>
          </a:prstGeom>
        </p:spPr>
        <p:txBody>
          <a:bodyPr/>
          <a:lstStyle/>
          <a:p>
            <a:pPr marL="1588" indent="12700" algn="r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Os primeiros hominídeos surgiram na África. É provável que o </a:t>
            </a:r>
            <a:r>
              <a:rPr lang="pt-BR" sz="12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Homo erectus </a:t>
            </a:r>
            <a:r>
              <a:rPr 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e o </a:t>
            </a:r>
            <a:r>
              <a:rPr lang="pt-BR" sz="12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Homo sapiens</a:t>
            </a:r>
            <a:r>
              <a:rPr 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seguiram a rota do rio Nilo e se espalharam por outros continentes.</a:t>
            </a: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79388" y="889556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história do ser humano começa na África</a:t>
            </a:r>
          </a:p>
        </p:txBody>
      </p:sp>
      <p:sp>
        <p:nvSpPr>
          <p:cNvPr id="7" name="CaixaDeTexto 6"/>
          <p:cNvSpPr txBox="1"/>
          <p:nvPr>
            <p:custDataLst>
              <p:tags r:id="rId1"/>
            </p:custDataLst>
          </p:nvPr>
        </p:nvSpPr>
        <p:spPr bwMode="auto">
          <a:xfrm>
            <a:off x="7596336" y="1773411"/>
            <a:ext cx="338554" cy="2303661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pPr>
              <a:defRPr/>
            </a:pPr>
            <a:r>
              <a:rPr lang="pt-PT" sz="1000" dirty="0"/>
              <a:t>Allmaps</a:t>
            </a:r>
            <a:endParaRPr 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323528" y="1484189"/>
            <a:ext cx="8135937" cy="1728787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4">
                  <a:lumMod val="50000"/>
                </a:schemeClr>
              </a:buClr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 presença humana na América teria se iniciado entre 14 e 12 mil anos atrás. Pesquisadores consideram duas principais rotas de migração:</a:t>
            </a:r>
          </a:p>
          <a:p>
            <a:pPr>
              <a:buClr>
                <a:schemeClr val="accent4">
                  <a:lumMod val="50000"/>
                </a:schemeClr>
              </a:buClr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-1588">
              <a:buClr>
                <a:schemeClr val="accent4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Partindo da Ásia e atravessando o Estreito de Bering;</a:t>
            </a:r>
          </a:p>
          <a:p>
            <a:pPr marL="1588" indent="-1588">
              <a:buClr>
                <a:schemeClr val="accent4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Partindo das Ilhas da Polinésia e atravessando o Oceano Pacífico em pequenas embarcações.</a:t>
            </a: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588" indent="12700" algn="just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spcBef>
                <a:spcPts val="0"/>
              </a:spcBef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79388" y="889556"/>
            <a:ext cx="8137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 povoamento da América</a:t>
            </a:r>
          </a:p>
        </p:txBody>
      </p:sp>
      <p:pic>
        <p:nvPicPr>
          <p:cNvPr id="2050" name="Picture 2" descr="Resultado de imagem para estreito de bering">
            <a:extLst>
              <a:ext uri="{FF2B5EF4-FFF2-40B4-BE49-F238E27FC236}">
                <a16:creationId xmlns:a16="http://schemas.microsoft.com/office/drawing/2014/main" id="{44C1618D-4951-400E-8086-45A5B919C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40968"/>
            <a:ext cx="6700080" cy="343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68312" y="1988840"/>
            <a:ext cx="5039792" cy="4249067"/>
          </a:xfrm>
          <a:prstGeom prst="rect">
            <a:avLst/>
          </a:prstGeom>
        </p:spPr>
        <p:txBody>
          <a:bodyPr/>
          <a:lstStyle/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Os homens de Lagoa Santa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Localização: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município de Pedro Leopoldo – MG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- Sítio arqueológico onde foi encontrado o crânio mais antigo do Brasil, conhecido como </a:t>
            </a: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Luzia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. Ele tem 11 mil anos.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Características: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Eram nômades, caçadores e coletores;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Viviam em locais abertos, próximos a nascentes e riachos; 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Construíram utensílios com a técnica da pedra lascada (pontas de lanças e lâmina);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Dominavam o fogo;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Realizavam cerimônias e rituais religiosos: colocavam seus mortos em abrigos de pedras.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7700" y="1682750"/>
            <a:ext cx="26606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5868144" y="6021288"/>
            <a:ext cx="2502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Luzia. Reconstituição artística realizada com base no crânio encontrado, 1999.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79388" y="889556"/>
            <a:ext cx="81370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 povos que viviam Brasil</a:t>
            </a:r>
          </a:p>
          <a:p>
            <a:pPr>
              <a:defRPr/>
            </a:pP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 sítios arqueológicos brasileiros</a:t>
            </a:r>
          </a:p>
        </p:txBody>
      </p:sp>
      <p:sp>
        <p:nvSpPr>
          <p:cNvPr id="11" name="CaixaDeTexto 10"/>
          <p:cNvSpPr txBox="1"/>
          <p:nvPr>
            <p:custDataLst>
              <p:tags r:id="rId1"/>
            </p:custDataLst>
          </p:nvPr>
        </p:nvSpPr>
        <p:spPr bwMode="auto">
          <a:xfrm>
            <a:off x="8347193" y="2132856"/>
            <a:ext cx="307777" cy="2303661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pPr>
              <a:defRPr/>
            </a:pPr>
            <a:r>
              <a:rPr lang="pt-PT" sz="800" dirty="0"/>
              <a:t>REUTERS / CORBIS</a:t>
            </a:r>
            <a:endParaRPr lang="pt-BR" sz="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395536" y="1268761"/>
            <a:ext cx="4608513" cy="2448272"/>
          </a:xfrm>
          <a:prstGeom prst="rect">
            <a:avLst/>
          </a:prstGeom>
        </p:spPr>
        <p:txBody>
          <a:bodyPr/>
          <a:lstStyle/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Os sambaquis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Localização: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litoral brasileiro (especialmente do Rio Grande do Sul ao Espírito Santo)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- Em Tupi: Sambaqui = amontoado </a:t>
            </a:r>
            <a:b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de conchas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</a:tabLst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788024" y="3440807"/>
            <a:ext cx="37433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Sambaquis. Balneário de Camacho, Jaguaruna (SC), 2003;</a:t>
            </a:r>
          </a:p>
        </p:txBody>
      </p:sp>
      <p:sp>
        <p:nvSpPr>
          <p:cNvPr id="11" name="CaixaDeTexto 10"/>
          <p:cNvSpPr txBox="1"/>
          <p:nvPr>
            <p:custDataLst>
              <p:tags r:id="rId1"/>
            </p:custDataLst>
          </p:nvPr>
        </p:nvSpPr>
        <p:spPr bwMode="auto">
          <a:xfrm>
            <a:off x="8481918" y="1403276"/>
            <a:ext cx="307777" cy="1584176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pPr>
              <a:defRPr/>
            </a:pPr>
            <a:r>
              <a:rPr lang="pt-PT" sz="800" dirty="0"/>
              <a:t>AGÊNCIA RBS/ULISSES JOB</a:t>
            </a:r>
            <a:endParaRPr lang="pt-BR" sz="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2776"/>
            <a:ext cx="3644155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95536" y="4077072"/>
            <a:ext cx="839415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Características: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Acampavam perto de mangues;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Caçavam animais pequenos e coletavam frutos silvestres;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A alimentação básica era constituída de moluscos e peixes;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Construíam utensílios de pedra lascada e polida e de ossos de animais;</a:t>
            </a: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As conchas eram sempre depositadas em um mesmo local, formando uma elevação. Ali erguiam habitações, sepultavam os mortos e faziam fogueiras.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395537" y="1556792"/>
            <a:ext cx="4464496" cy="4105275"/>
          </a:xfrm>
          <a:prstGeom prst="rect">
            <a:avLst/>
          </a:prstGeom>
        </p:spPr>
        <p:txBody>
          <a:bodyPr/>
          <a:lstStyle/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Sítios de Arte Rupestre</a:t>
            </a:r>
          </a:p>
          <a:p>
            <a:pPr marL="1588" indent="12700" eaLnBrk="0" hangingPunct="0">
              <a:spcBef>
                <a:spcPts val="0"/>
              </a:spcBef>
              <a:tabLst>
                <a:tab pos="0" algn="l"/>
              </a:tabLst>
              <a:defRPr/>
            </a:pPr>
            <a:endParaRPr lang="pt-BR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Localização: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 arte rupestre está registrada em rochas, grutas e em lajes de pedra ao ar livre em diversas regiões do Brasil. São mais de </a:t>
            </a: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780 sítios arqueológicos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espalhados</a:t>
            </a: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pelo país.</a:t>
            </a:r>
            <a:endParaRPr lang="pt-BR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pt-BR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588" indent="12700" eaLnBrk="0" hangingPunct="0">
              <a:spcBef>
                <a:spcPts val="0"/>
              </a:spcBef>
              <a:buClr>
                <a:schemeClr val="accent4">
                  <a:lumMod val="50000"/>
                </a:schemeClr>
              </a:buClr>
              <a:tabLst>
                <a:tab pos="0" algn="l"/>
              </a:tabLst>
              <a:defRPr/>
            </a:pPr>
            <a:r>
              <a:rPr lang="pt-BR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Representação:</a:t>
            </a:r>
          </a:p>
          <a:p>
            <a:pPr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Desenhos de animais, pessoas, plantas e objetos, cenas da vida cotidiana ou cenas de rituais. </a:t>
            </a:r>
          </a:p>
          <a:p>
            <a:pPr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pt-BR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As pinturas rupestres mais antigas datam de 12000 anos atrás e foram encontradas na região de São Raimundo Nonato, no Piauí.</a:t>
            </a:r>
          </a:p>
          <a:p>
            <a:pPr>
              <a:defRPr/>
            </a:pPr>
            <a:endParaRPr lang="pt-B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pt-BR" sz="1600" dirty="0"/>
          </a:p>
          <a:p>
            <a:pPr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16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148064" y="2996406"/>
            <a:ext cx="316865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Homens e animais. Pintura rupestre, Parque Nacional da Serra da Capivara, São Raimundo Nonato (PI), c. 12000 a.C.</a:t>
            </a:r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24744"/>
            <a:ext cx="3311525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7113" y="3892034"/>
            <a:ext cx="2951162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tângulo 13"/>
          <p:cNvSpPr>
            <a:spLocks noChangeArrowheads="1"/>
          </p:cNvSpPr>
          <p:nvPr/>
        </p:nvSpPr>
        <p:spPr bwMode="auto">
          <a:xfrm>
            <a:off x="5364088" y="5951021"/>
            <a:ext cx="30972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Pintura rupestre. Sítio arqueológico da caverna da Pedra Pintada, Monte Alegre (PA), c. 10000-9000 </a:t>
            </a:r>
            <a:r>
              <a:rPr 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a.C.</a:t>
            </a:r>
            <a:endParaRPr lang="pt-BR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ixaDeTexto 11"/>
          <p:cNvSpPr txBox="1"/>
          <p:nvPr>
            <p:custDataLst>
              <p:tags r:id="rId1"/>
            </p:custDataLst>
          </p:nvPr>
        </p:nvSpPr>
        <p:spPr bwMode="auto">
          <a:xfrm>
            <a:off x="8322800" y="3888342"/>
            <a:ext cx="276999" cy="2303661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pPr>
              <a:defRPr/>
            </a:pPr>
            <a:r>
              <a:rPr lang="pt-PT" sz="600" dirty="0"/>
              <a:t>Imagens: Museu Paraense Emílio Goeldi, Pará. Brasil</a:t>
            </a:r>
            <a:endParaRPr lang="pt-BR" sz="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6936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uoedxUA06oFCPMZpvTg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uoedxUA06oFCPMZpvTg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uoedxUA06oFCPMZpvTg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uoedxUA06oFCPMZpvTg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uoedxUA06oFCPMZpvTgA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2836</TotalTime>
  <Words>1399</Words>
  <Application>Microsoft Office PowerPoint</Application>
  <PresentationFormat>Apresentação na tela (4:3)</PresentationFormat>
  <Paragraphs>253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Verdana</vt:lpstr>
      <vt:lpstr>Wingdings</vt:lpstr>
      <vt:lpstr>Tema do Office</vt:lpstr>
      <vt:lpstr>Pré-História e História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 Politi</dc:creator>
  <cp:lastModifiedBy>USER</cp:lastModifiedBy>
  <cp:revision>192</cp:revision>
  <dcterms:created xsi:type="dcterms:W3CDTF">2012-07-05T14:50:04Z</dcterms:created>
  <dcterms:modified xsi:type="dcterms:W3CDTF">2018-02-17T15:57:13Z</dcterms:modified>
</cp:coreProperties>
</file>